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62" r:id="rId6"/>
    <p:sldId id="263" r:id="rId7"/>
    <p:sldId id="259" r:id="rId8"/>
    <p:sldId id="260" r:id="rId9"/>
    <p:sldId id="261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C9881B-AB3F-42E9-B5C6-5855477810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C23A817-0CDC-43E7-8629-928834297C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6D5426E-83A8-479F-BBCB-DE0068A0C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67BDC-6284-4E7E-9805-33B8A0F23264}" type="datetimeFigureOut">
              <a:rPr lang="it-IT" smtClean="0"/>
              <a:t>08/04/2019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1F943AC-1ACD-4BDF-B97C-B61D44F1D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8EDBBF1-9A01-4326-A1E2-5748CFF7D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B7A2-6E5E-476D-8866-C303341E0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2210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A55164-5A07-45DD-94DB-95C4711FE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860C489-4984-4E0C-B553-7FA41B0CAA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D690021-17FC-44A9-B6B7-743A7E073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67BDC-6284-4E7E-9805-33B8A0F23264}" type="datetimeFigureOut">
              <a:rPr lang="it-IT" smtClean="0"/>
              <a:t>08/04/2019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FFE9BA0-B035-4CD0-A55F-149A778CA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394C9F7-06D8-4938-AB0A-0872A0762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B7A2-6E5E-476D-8866-C303341E0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5528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E037F5D5-4C82-4EA4-A446-F8B3DFF4FB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3DF2950-1EAA-4E21-B038-901B1F67C8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88A2501-EC2C-4188-9280-F32F49E47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67BDC-6284-4E7E-9805-33B8A0F23264}" type="datetimeFigureOut">
              <a:rPr lang="it-IT" smtClean="0"/>
              <a:t>08/04/2019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7234728-BC6E-4A9B-95A7-F06594808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F3C716A-5933-40ED-B29B-BD74E58ED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B7A2-6E5E-476D-8866-C303341E0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9861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F9011C-6685-4B0D-BC75-68ECEFCAE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B7E66AD-B1F9-42E1-A66A-DB755F6CFA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9E946C6-36DC-4DD5-87D5-1F3707470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67BDC-6284-4E7E-9805-33B8A0F23264}" type="datetimeFigureOut">
              <a:rPr lang="it-IT" smtClean="0"/>
              <a:t>08/04/2019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C9FDD36-60DE-4264-8567-C405A6F88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8BD1750-C01C-4A18-9424-671E530BC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B7A2-6E5E-476D-8866-C303341E0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1500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DBF1D9-5AAC-43E2-A49B-97783A19F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7EB92CC-5526-4DC2-BF3F-44E47988CC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CF56CDC-EDDB-4195-B929-7379D2918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67BDC-6284-4E7E-9805-33B8A0F23264}" type="datetimeFigureOut">
              <a:rPr lang="it-IT" smtClean="0"/>
              <a:t>08/04/2019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12E899F-DC66-48B5-9321-65FABA5C5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92B1F13-1C49-4039-AE0F-222B26672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B7A2-6E5E-476D-8866-C303341E0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3439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98D2E1-A2FF-4A80-9C8F-461DFF92D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5ABC071-ACB0-475A-A62B-FC2FE3FFC3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01AD616-EA49-40EB-867A-484044A7B4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5AE90B0-A81E-41D8-A068-8DF2F280B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67BDC-6284-4E7E-9805-33B8A0F23264}" type="datetimeFigureOut">
              <a:rPr lang="it-IT" smtClean="0"/>
              <a:t>08/04/2019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8820668-C6A3-4822-AA07-F6EC6E745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ED5EC79-86F9-425B-9720-C11AF6256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B7A2-6E5E-476D-8866-C303341E0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8648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8EE1BC-43AA-4BFE-8305-3840CD2EB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A2836B9-C48C-4E9C-88B6-40554701B6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F5F9A53-A5C4-4682-ACC9-B38191C940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46E37A2B-1B67-4FAA-AFAD-4EEC0EB20B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B4128FF-88CA-4D0E-9575-38632DA92D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B02C4B5-DA3B-4608-827C-ADABE1142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67BDC-6284-4E7E-9805-33B8A0F23264}" type="datetimeFigureOut">
              <a:rPr lang="it-IT" smtClean="0"/>
              <a:t>08/04/2019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B68EAEA-25E9-4713-98E2-AD8E592C5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1F7FC5A-655D-47FE-89D2-741C9CC42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B7A2-6E5E-476D-8866-C303341E0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3661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F2EB39-9783-4089-A005-95A38E46E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1EF11EC-E484-4DFF-94CF-ECFF81399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67BDC-6284-4E7E-9805-33B8A0F23264}" type="datetimeFigureOut">
              <a:rPr lang="it-IT" smtClean="0"/>
              <a:t>08/04/2019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B6CD54E-6257-49DD-ABB9-16802CD96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65ADDD8-7CF5-45F3-BE9F-A1ED03080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B7A2-6E5E-476D-8866-C303341E0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1310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C24A31C-E1CD-4A0D-B49C-E940B0CE0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67BDC-6284-4E7E-9805-33B8A0F23264}" type="datetimeFigureOut">
              <a:rPr lang="it-IT" smtClean="0"/>
              <a:t>08/04/2019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976779A-4B83-4F2A-91CD-607DF6B2A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4F13CB9-C9FE-4C22-A1CC-79062344F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B7A2-6E5E-476D-8866-C303341E0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6072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A66670-9C4F-47C1-B5D9-645C0BFC5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DF38B66-46B5-4A5C-A943-A64D7CE6B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189CDA9-CF27-464B-9F16-BA053DF56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CCA1769-8F90-419A-8C78-DB806FD3B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67BDC-6284-4E7E-9805-33B8A0F23264}" type="datetimeFigureOut">
              <a:rPr lang="it-IT" smtClean="0"/>
              <a:t>08/04/2019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7D13491-4FF2-497E-B499-8791B31B2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DAB1C96-A031-4E37-8CEA-F020AAB6D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B7A2-6E5E-476D-8866-C303341E0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9020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BB94F1-2A2E-4561-9567-9FBDE8C76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5E93AB1-A8A3-4EBD-966C-70BE464E4D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BE50644-58B2-453F-BCB3-FA4E2FFFE2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1014FBF-4A54-45C1-A8BB-61BDBBE31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67BDC-6284-4E7E-9805-33B8A0F23264}" type="datetimeFigureOut">
              <a:rPr lang="it-IT" smtClean="0"/>
              <a:t>08/04/2019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2F32FDA-1025-4ED0-8D45-42BA7CD5D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D9E2537-7F76-4928-BB13-C765EE151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2B7A2-6E5E-476D-8866-C303341E0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7653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24A0A40-7E3F-4FE6-9394-E97A2E338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CD587A2-5AA1-4DCA-922D-9C98F35060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E2C56BD-E155-4DFF-96F1-C639240292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67BDC-6284-4E7E-9805-33B8A0F23264}" type="datetimeFigureOut">
              <a:rPr lang="it-IT" smtClean="0"/>
              <a:t>08/04/2019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87D7A2A-B66B-4E70-B2A5-4B375609F4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8D1BC2B-E57D-4DCB-96AC-1ADE6BBCC2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2B7A2-6E5E-476D-8866-C303341E0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6806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5449C939-835D-475F-A57F-3E34B2C0B868}"/>
              </a:ext>
            </a:extLst>
          </p:cNvPr>
          <p:cNvPicPr/>
          <p:nvPr/>
        </p:nvPicPr>
        <p:blipFill>
          <a:blip r:embed="rId2" cstate="print"/>
          <a:srcRect l="37013" t="35075" r="37791" b="41293"/>
          <a:stretch>
            <a:fillRect/>
          </a:stretch>
        </p:blipFill>
        <p:spPr bwMode="auto">
          <a:xfrm>
            <a:off x="4617156" y="463727"/>
            <a:ext cx="2776712" cy="1669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8CE5FD4C-70A9-4CAE-9587-D8BFAC54997C}"/>
              </a:ext>
            </a:extLst>
          </p:cNvPr>
          <p:cNvSpPr txBox="1"/>
          <p:nvPr/>
        </p:nvSpPr>
        <p:spPr>
          <a:xfrm>
            <a:off x="9183703" y="5159584"/>
            <a:ext cx="250029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300" b="1" dirty="0"/>
              <a:t>Attività didattiche a cura di:</a:t>
            </a:r>
          </a:p>
        </p:txBody>
      </p:sp>
      <p:pic>
        <p:nvPicPr>
          <p:cNvPr id="9" name="Picture 3" descr="C:\Users\Gigi\Documents\ATLA\Progetti\2018-17MAB\LOGHI\atla.jpg">
            <a:extLst>
              <a:ext uri="{FF2B5EF4-FFF2-40B4-BE49-F238E27FC236}">
                <a16:creationId xmlns:a16="http://schemas.microsoft.com/office/drawing/2014/main" id="{284DD063-0E72-41B7-91E3-A8F0E9616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26711" y="5694729"/>
            <a:ext cx="1357290" cy="644666"/>
          </a:xfrm>
          <a:prstGeom prst="rect">
            <a:avLst/>
          </a:prstGeom>
          <a:noFill/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49CA1EB7-728F-43A7-887F-FA55AC43DB15}"/>
              </a:ext>
            </a:extLst>
          </p:cNvPr>
          <p:cNvSpPr txBox="1"/>
          <p:nvPr/>
        </p:nvSpPr>
        <p:spPr>
          <a:xfrm>
            <a:off x="1008759" y="2659559"/>
            <a:ext cx="1017448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/>
              <a:t>PROGETTO </a:t>
            </a:r>
          </a:p>
          <a:p>
            <a:pPr algn="ctr"/>
            <a:r>
              <a:rPr lang="it-IT" sz="2200" b="1" dirty="0"/>
              <a:t>"IMPARIAMO CON I PESCATORI: PERCORSI DIDATTICI PER CONOSCERE I LUOGHI E LE RISORSE DEL NOSTRO MARE, DELLE VALLI E DELLE LAGUNE«</a:t>
            </a:r>
          </a:p>
          <a:p>
            <a:pPr algn="ctr"/>
            <a:endParaRPr lang="it-IT" b="1" dirty="0"/>
          </a:p>
          <a:p>
            <a:pPr algn="ctr"/>
            <a:r>
              <a:rPr lang="it-IT" b="1" dirty="0"/>
              <a:t>PIANO DI AZIONE DEL FLAG COSTA DELL’EMILIA-ROMAGNA</a:t>
            </a:r>
            <a:endParaRPr lang="it-IT" dirty="0"/>
          </a:p>
          <a:p>
            <a:pPr algn="ctr"/>
            <a:r>
              <a:rPr lang="it-IT" b="1" dirty="0"/>
              <a:t>P.O. FEAMP 2014/2020 – Priorità 4 </a:t>
            </a:r>
            <a:endParaRPr lang="it-IT" dirty="0"/>
          </a:p>
          <a:p>
            <a:pPr algn="ctr"/>
            <a:r>
              <a:rPr lang="it-IT" b="1" i="1" dirty="0"/>
              <a:t>CUP E77F18000060009 - CIG 7610775237</a:t>
            </a:r>
            <a:endParaRPr lang="it-IT" dirty="0"/>
          </a:p>
          <a:p>
            <a:pPr algn="ctr"/>
            <a:r>
              <a:rPr lang="it-IT" b="1" dirty="0"/>
              <a:t> </a:t>
            </a:r>
            <a:endParaRPr lang="it-IT" dirty="0"/>
          </a:p>
          <a:p>
            <a:pPr algn="ctr"/>
            <a:endParaRPr lang="it-IT" sz="2200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E80F0B5E-F635-4AE2-94AA-CB4AAF3EAFC5}"/>
              </a:ext>
            </a:extLst>
          </p:cNvPr>
          <p:cNvPicPr/>
          <p:nvPr/>
        </p:nvPicPr>
        <p:blipFill>
          <a:blip r:embed="rId4"/>
          <a:srcRect r="43363"/>
          <a:stretch>
            <a:fillRect/>
          </a:stretch>
        </p:blipFill>
        <p:spPr bwMode="auto">
          <a:xfrm>
            <a:off x="2081614" y="5814837"/>
            <a:ext cx="31432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magine 10" descr="logo_MIPAAFT_small">
            <a:extLst>
              <a:ext uri="{FF2B5EF4-FFF2-40B4-BE49-F238E27FC236}">
                <a16:creationId xmlns:a16="http://schemas.microsoft.com/office/drawing/2014/main" id="{D07BA903-6775-4FE9-88A8-090B4274FF74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39519" y="5880886"/>
            <a:ext cx="110045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D034897A-D00E-406A-95E6-E4A8C8046B25}"/>
              </a:ext>
            </a:extLst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30884" y="5826759"/>
            <a:ext cx="21240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E28C49BD-9013-4723-863C-2858514229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30" y="5778687"/>
            <a:ext cx="65713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349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30E7EE24-2D9D-46EF-9A8C-C8B3962319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90887"/>
            <a:ext cx="9144000" cy="1655762"/>
          </a:xfrm>
        </p:spPr>
        <p:txBody>
          <a:bodyPr/>
          <a:lstStyle/>
          <a:p>
            <a:r>
              <a:rPr lang="it-IT" dirty="0"/>
              <a:t>Un libro-gioco o libro-game è un opera narrativa che non si legge dall’inizio alla fine come un libro tradizionale ma consente al lettore di fare scelte e decidere il destino del protagonista</a:t>
            </a:r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533B48D0-56E4-46D4-9694-B9B58894B1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29" y="2161971"/>
            <a:ext cx="5474749" cy="4063731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0A8C1F8D-3EB7-4F84-BF9B-0C3BC71E4F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391" y="1518768"/>
            <a:ext cx="2143125" cy="2143125"/>
          </a:xfrm>
          <a:prstGeom prst="rect">
            <a:avLst/>
          </a:prstGeom>
        </p:spPr>
      </p:pic>
      <p:pic>
        <p:nvPicPr>
          <p:cNvPr id="26" name="Immagine 25">
            <a:extLst>
              <a:ext uri="{FF2B5EF4-FFF2-40B4-BE49-F238E27FC236}">
                <a16:creationId xmlns:a16="http://schemas.microsoft.com/office/drawing/2014/main" id="{7453BD57-9D1C-46B5-A6DB-114DD1171B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978" y="3261998"/>
            <a:ext cx="4786976" cy="311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411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565FBAF3-3E05-457C-A1E6-EEF95E69A1F1}"/>
              </a:ext>
            </a:extLst>
          </p:cNvPr>
          <p:cNvSpPr txBox="1"/>
          <p:nvPr/>
        </p:nvSpPr>
        <p:spPr>
          <a:xfrm>
            <a:off x="4209662" y="550591"/>
            <a:ext cx="375090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/>
              <a:t>Capitolo 1</a:t>
            </a:r>
          </a:p>
          <a:p>
            <a:r>
              <a:rPr lang="it-IT" sz="2200" dirty="0"/>
              <a:t>Era una bellissima giornata d’estate, il giovane pescatore non vedeva l’ora di salire sulla sua barchetta per uscire in mare. </a:t>
            </a:r>
          </a:p>
          <a:p>
            <a:r>
              <a:rPr lang="it-IT" sz="2200" dirty="0"/>
              <a:t>Il sole stava spuntando e colorava tutto di rosa e oro. </a:t>
            </a:r>
          </a:p>
          <a:p>
            <a:r>
              <a:rPr lang="it-IT" sz="2200" dirty="0"/>
              <a:t>Rimaneva solo da decidere quale attrezzature portarsi e quindi quali pesci i pescare.</a:t>
            </a:r>
          </a:p>
          <a:p>
            <a:endParaRPr lang="it-IT" sz="2200" dirty="0"/>
          </a:p>
          <a:p>
            <a:endParaRPr lang="it-IT" sz="2200" dirty="0"/>
          </a:p>
          <a:p>
            <a:r>
              <a:rPr lang="it-IT" sz="2200" dirty="0"/>
              <a:t>Cosa sceglie il pescatore?</a:t>
            </a:r>
          </a:p>
        </p:txBody>
      </p:sp>
      <p:sp>
        <p:nvSpPr>
          <p:cNvPr id="2" name="Pulsante di azione: Avanti o successivo 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AFD83D6A-76F7-4913-B7AC-3C31D96EC68A}"/>
              </a:ext>
            </a:extLst>
          </p:cNvPr>
          <p:cNvSpPr/>
          <p:nvPr/>
        </p:nvSpPr>
        <p:spPr>
          <a:xfrm>
            <a:off x="3537857" y="5941723"/>
            <a:ext cx="531845" cy="4980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A0F4B07-BD98-4B7C-B78F-7C2AEC8E4DA0}"/>
              </a:ext>
            </a:extLst>
          </p:cNvPr>
          <p:cNvSpPr txBox="1"/>
          <p:nvPr/>
        </p:nvSpPr>
        <p:spPr>
          <a:xfrm>
            <a:off x="2970245" y="5253535"/>
            <a:ext cx="1667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u="sng" dirty="0">
                <a:solidFill>
                  <a:schemeClr val="bg1"/>
                </a:solidFill>
              </a:rPr>
              <a:t>Reti e nasse</a:t>
            </a:r>
          </a:p>
          <a:p>
            <a:pPr algn="ctr"/>
            <a:r>
              <a:rPr lang="it-IT" dirty="0">
                <a:solidFill>
                  <a:schemeClr val="bg1"/>
                </a:solidFill>
              </a:rPr>
              <a:t>Vai al capitolo 2</a:t>
            </a:r>
          </a:p>
        </p:txBody>
      </p:sp>
      <p:sp>
        <p:nvSpPr>
          <p:cNvPr id="11" name="Pulsante di azione: Avanti o successivo 10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E477EB41-6376-4FC5-B446-E8BB3F44AC62}"/>
              </a:ext>
            </a:extLst>
          </p:cNvPr>
          <p:cNvSpPr/>
          <p:nvPr/>
        </p:nvSpPr>
        <p:spPr>
          <a:xfrm>
            <a:off x="7654602" y="5913816"/>
            <a:ext cx="531845" cy="52597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9B816B7-B74D-4CFB-84DA-A0169F1C4F4C}"/>
              </a:ext>
            </a:extLst>
          </p:cNvPr>
          <p:cNvSpPr txBox="1"/>
          <p:nvPr/>
        </p:nvSpPr>
        <p:spPr>
          <a:xfrm>
            <a:off x="7087376" y="5253535"/>
            <a:ext cx="17463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u="sng" dirty="0">
                <a:solidFill>
                  <a:schemeClr val="bg1"/>
                </a:solidFill>
              </a:rPr>
              <a:t>Canna da pesca</a:t>
            </a:r>
          </a:p>
          <a:p>
            <a:pPr algn="ctr"/>
            <a:r>
              <a:rPr lang="it-IT" dirty="0">
                <a:solidFill>
                  <a:schemeClr val="bg1"/>
                </a:solidFill>
              </a:rPr>
              <a:t>Vai al capitolo 5</a:t>
            </a:r>
          </a:p>
          <a:p>
            <a:pPr algn="ctr"/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52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079FE2F5-060A-4C5F-BC14-B99C65F53A71}"/>
              </a:ext>
            </a:extLst>
          </p:cNvPr>
          <p:cNvSpPr txBox="1"/>
          <p:nvPr/>
        </p:nvSpPr>
        <p:spPr>
          <a:xfrm>
            <a:off x="4376190" y="345030"/>
            <a:ext cx="375090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Capitolo 2</a:t>
            </a:r>
          </a:p>
          <a:p>
            <a:r>
              <a:rPr lang="it-IT" sz="2000" dirty="0"/>
              <a:t>Preparate le reti e sciolti gli ultimi nodi il giovane pescatore arriva nel punto che il nonno gli aveva rivelato in gran segreto come il più pescoso dell’Adriatico. </a:t>
            </a:r>
          </a:p>
          <a:p>
            <a:r>
              <a:rPr lang="it-IT" sz="2000" dirty="0"/>
              <a:t>Ultimi preparativi, ben in equilibrio sulla barca e un bel lancio in acqua, ecco i segreti per una pesca abbondante.</a:t>
            </a:r>
          </a:p>
          <a:p>
            <a:r>
              <a:rPr lang="it-IT" sz="2000" dirty="0"/>
              <a:t>Non resta che recuperare la rete e scoprire cosa ha catturato.</a:t>
            </a:r>
          </a:p>
          <a:p>
            <a:endParaRPr lang="it-IT" sz="2000" dirty="0"/>
          </a:p>
          <a:p>
            <a:r>
              <a:rPr lang="it-IT" sz="2000" dirty="0"/>
              <a:t>Quanto tempo deve aspettare il pescatore prima vedere cosa ha pescato?</a:t>
            </a:r>
          </a:p>
          <a:p>
            <a:endParaRPr lang="it-IT" sz="200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D8F100D-F90E-403F-8EEC-3B6B66FA2C60}"/>
              </a:ext>
            </a:extLst>
          </p:cNvPr>
          <p:cNvSpPr txBox="1"/>
          <p:nvPr/>
        </p:nvSpPr>
        <p:spPr>
          <a:xfrm>
            <a:off x="3551385" y="5207900"/>
            <a:ext cx="16928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u="sng" dirty="0">
                <a:solidFill>
                  <a:schemeClr val="bg1"/>
                </a:solidFill>
              </a:rPr>
              <a:t>Poco tempo</a:t>
            </a:r>
          </a:p>
          <a:p>
            <a:pPr algn="ctr"/>
            <a:r>
              <a:rPr lang="it-IT" dirty="0">
                <a:solidFill>
                  <a:schemeClr val="bg1"/>
                </a:solidFill>
              </a:rPr>
              <a:t>Vai al capitolo 3</a:t>
            </a:r>
          </a:p>
          <a:p>
            <a:pPr algn="ctr"/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4B4CDF9-56CE-40A4-A739-8A4F5445ADDF}"/>
              </a:ext>
            </a:extLst>
          </p:cNvPr>
          <p:cNvSpPr txBox="1"/>
          <p:nvPr/>
        </p:nvSpPr>
        <p:spPr>
          <a:xfrm>
            <a:off x="7470311" y="5161448"/>
            <a:ext cx="16927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u="sng" dirty="0">
                <a:solidFill>
                  <a:schemeClr val="bg1"/>
                </a:solidFill>
              </a:rPr>
              <a:t>Tanto tempo</a:t>
            </a:r>
          </a:p>
          <a:p>
            <a:pPr algn="ctr"/>
            <a:r>
              <a:rPr lang="it-IT" dirty="0">
                <a:solidFill>
                  <a:schemeClr val="bg1"/>
                </a:solidFill>
              </a:rPr>
              <a:t>Vai al capitolo 4</a:t>
            </a:r>
          </a:p>
          <a:p>
            <a:pPr algn="ctr"/>
            <a:endParaRPr lang="it-IT" u="sng" dirty="0">
              <a:solidFill>
                <a:schemeClr val="bg1"/>
              </a:solidFill>
            </a:endParaRPr>
          </a:p>
        </p:txBody>
      </p:sp>
      <p:sp>
        <p:nvSpPr>
          <p:cNvPr id="2" name="Pulsante di azione: Avanti o successivo 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51E65A57-3F93-4E96-99EE-104974060C1F}"/>
              </a:ext>
            </a:extLst>
          </p:cNvPr>
          <p:cNvSpPr/>
          <p:nvPr/>
        </p:nvSpPr>
        <p:spPr>
          <a:xfrm>
            <a:off x="4136573" y="5828186"/>
            <a:ext cx="522515" cy="51318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Pulsante di azione: Avanti o successivo 10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B9CA355E-5C0D-4E97-8A86-41020F668C6E}"/>
              </a:ext>
            </a:extLst>
          </p:cNvPr>
          <p:cNvSpPr/>
          <p:nvPr/>
        </p:nvSpPr>
        <p:spPr>
          <a:xfrm>
            <a:off x="8055428" y="5828186"/>
            <a:ext cx="522515" cy="51318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1286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4F0E1795-784F-4CD9-8561-8549264F88E8}"/>
              </a:ext>
            </a:extLst>
          </p:cNvPr>
          <p:cNvSpPr txBox="1"/>
          <p:nvPr/>
        </p:nvSpPr>
        <p:spPr>
          <a:xfrm>
            <a:off x="4554266" y="1302553"/>
            <a:ext cx="34336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Capitolo 3</a:t>
            </a:r>
          </a:p>
          <a:p>
            <a:r>
              <a:rPr lang="it-IT" sz="2400" dirty="0"/>
              <a:t>Il giovane pescatore ha aspettato troppo poco tempo per ritirare le sue reti e l’unica cosa che è riuscito a catturare è un brutto stivale bucato!</a:t>
            </a:r>
          </a:p>
        </p:txBody>
      </p:sp>
      <p:sp>
        <p:nvSpPr>
          <p:cNvPr id="2" name="Pulsante di azione: Home 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1D3A39A5-6A0A-4A6A-B490-D30773D03771}"/>
              </a:ext>
            </a:extLst>
          </p:cNvPr>
          <p:cNvSpPr/>
          <p:nvPr/>
        </p:nvSpPr>
        <p:spPr>
          <a:xfrm>
            <a:off x="5176736" y="4203302"/>
            <a:ext cx="1838528" cy="135214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3644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4F0E1795-784F-4CD9-8561-8549264F88E8}"/>
              </a:ext>
            </a:extLst>
          </p:cNvPr>
          <p:cNvSpPr txBox="1"/>
          <p:nvPr/>
        </p:nvSpPr>
        <p:spPr>
          <a:xfrm>
            <a:off x="4602904" y="786987"/>
            <a:ext cx="34336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Capitolo 4</a:t>
            </a:r>
          </a:p>
          <a:p>
            <a:r>
              <a:rPr lang="it-IT" sz="2400" dirty="0"/>
              <a:t>Appena comincia a ritirare la rete il giovane pescatore capisce che è andata benissimo! La rete è pesante e pienissima di sardine! </a:t>
            </a:r>
          </a:p>
          <a:p>
            <a:r>
              <a:rPr lang="it-IT" sz="2400" dirty="0"/>
              <a:t>Una vera pesca eccezionale!</a:t>
            </a:r>
          </a:p>
        </p:txBody>
      </p:sp>
      <p:sp>
        <p:nvSpPr>
          <p:cNvPr id="2" name="Pulsante di azione: Home 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1D3A39A5-6A0A-4A6A-B490-D30773D03771}"/>
              </a:ext>
            </a:extLst>
          </p:cNvPr>
          <p:cNvSpPr/>
          <p:nvPr/>
        </p:nvSpPr>
        <p:spPr>
          <a:xfrm>
            <a:off x="5176736" y="4203302"/>
            <a:ext cx="1838528" cy="135214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3090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4F0E1795-784F-4CD9-8561-8549264F88E8}"/>
              </a:ext>
            </a:extLst>
          </p:cNvPr>
          <p:cNvSpPr txBox="1"/>
          <p:nvPr/>
        </p:nvSpPr>
        <p:spPr>
          <a:xfrm>
            <a:off x="5595124" y="118517"/>
            <a:ext cx="343366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</a:rPr>
              <a:t>Capitolo 5</a:t>
            </a:r>
          </a:p>
          <a:p>
            <a:r>
              <a:rPr lang="it-IT" sz="2400" dirty="0">
                <a:solidFill>
                  <a:schemeClr val="bg1"/>
                </a:solidFill>
              </a:rPr>
              <a:t>Il giovane pescatore con la sua nuova fiammante canna da pesca si mette subito all’opera cercando di far abboccare qualche tonno.</a:t>
            </a:r>
          </a:p>
          <a:p>
            <a:r>
              <a:rPr lang="it-IT" sz="2400" dirty="0">
                <a:solidFill>
                  <a:schemeClr val="bg1"/>
                </a:solidFill>
              </a:rPr>
              <a:t>Finalmente raggiunto il suo posto segreto per la pesca dei tonni gli rimane solo da decidere in quale zona lanciare la sua esca.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B2C3DE9-88CF-4146-ADC7-B5150595FB9D}"/>
              </a:ext>
            </a:extLst>
          </p:cNvPr>
          <p:cNvSpPr txBox="1"/>
          <p:nvPr/>
        </p:nvSpPr>
        <p:spPr>
          <a:xfrm>
            <a:off x="2705877" y="4532544"/>
            <a:ext cx="33310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u="sng" dirty="0">
                <a:solidFill>
                  <a:schemeClr val="bg1"/>
                </a:solidFill>
              </a:rPr>
              <a:t>Lancia davanti alla barca</a:t>
            </a:r>
          </a:p>
          <a:p>
            <a:pPr algn="ctr"/>
            <a:r>
              <a:rPr lang="it-IT" sz="2400" dirty="0">
                <a:solidFill>
                  <a:schemeClr val="bg1"/>
                </a:solidFill>
              </a:rPr>
              <a:t>Vai al capitolo 6</a:t>
            </a:r>
          </a:p>
          <a:p>
            <a:pPr algn="ctr"/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10" name="CasellaDiTesto 9">
            <a:hlinkClick r:id="rId3" action="ppaction://hlinksldjump"/>
            <a:extLst>
              <a:ext uri="{FF2B5EF4-FFF2-40B4-BE49-F238E27FC236}">
                <a16:creationId xmlns:a16="http://schemas.microsoft.com/office/drawing/2014/main" id="{5FD99992-4250-494E-AC39-CFF3D88B1907}"/>
              </a:ext>
            </a:extLst>
          </p:cNvPr>
          <p:cNvSpPr txBox="1"/>
          <p:nvPr/>
        </p:nvSpPr>
        <p:spPr>
          <a:xfrm>
            <a:off x="8224107" y="4642832"/>
            <a:ext cx="3103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u="sng" dirty="0">
                <a:solidFill>
                  <a:schemeClr val="bg1"/>
                </a:solidFill>
              </a:rPr>
              <a:t>Lancio dietro alla barca</a:t>
            </a:r>
          </a:p>
          <a:p>
            <a:pPr algn="ctr"/>
            <a:r>
              <a:rPr lang="it-IT" sz="2400" dirty="0">
                <a:solidFill>
                  <a:schemeClr val="bg1"/>
                </a:solidFill>
              </a:rPr>
              <a:t>Vai al capitolo 7</a:t>
            </a:r>
          </a:p>
          <a:p>
            <a:endParaRPr lang="it-IT" sz="2400" u="sng" dirty="0">
              <a:solidFill>
                <a:schemeClr val="bg1"/>
              </a:solidFill>
            </a:endParaRPr>
          </a:p>
        </p:txBody>
      </p:sp>
      <p:sp>
        <p:nvSpPr>
          <p:cNvPr id="2" name="Pulsante di azione: Avanti o successivo 1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156FDE64-B661-4342-8474-B4CA526BBCAC}"/>
              </a:ext>
            </a:extLst>
          </p:cNvPr>
          <p:cNvSpPr/>
          <p:nvPr/>
        </p:nvSpPr>
        <p:spPr>
          <a:xfrm>
            <a:off x="3853543" y="5415632"/>
            <a:ext cx="727787" cy="63448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Pulsante di azione: Avanti o successivo 10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A978C5C0-B067-4BE2-AF41-75F4B536202D}"/>
              </a:ext>
            </a:extLst>
          </p:cNvPr>
          <p:cNvSpPr/>
          <p:nvPr/>
        </p:nvSpPr>
        <p:spPr>
          <a:xfrm>
            <a:off x="9411841" y="5525920"/>
            <a:ext cx="727787" cy="63448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0053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4F0E1795-784F-4CD9-8561-8549264F88E8}"/>
              </a:ext>
            </a:extLst>
          </p:cNvPr>
          <p:cNvSpPr txBox="1"/>
          <p:nvPr/>
        </p:nvSpPr>
        <p:spPr>
          <a:xfrm>
            <a:off x="4252708" y="397881"/>
            <a:ext cx="343366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Capitolo 6</a:t>
            </a:r>
          </a:p>
          <a:p>
            <a:r>
              <a:rPr lang="it-IT" sz="2400" dirty="0"/>
              <a:t>In men che non si dica il primo tonno della giornata abbocca all’amo del giovane pescatore. Tira e lotta, lotta e tira dopo ore di sforzi finalmente il più grosso tonno dell’Adriatico è stato catturato!!!</a:t>
            </a:r>
          </a:p>
          <a:p>
            <a:r>
              <a:rPr lang="it-IT" sz="2400" dirty="0"/>
              <a:t>Tutto soddisfatto il giovane pescatore può tornare alla sua casetta</a:t>
            </a:r>
          </a:p>
        </p:txBody>
      </p:sp>
      <p:sp>
        <p:nvSpPr>
          <p:cNvPr id="2" name="Pulsante di azione: Home 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1D3A39A5-6A0A-4A6A-B490-D30773D03771}"/>
              </a:ext>
            </a:extLst>
          </p:cNvPr>
          <p:cNvSpPr/>
          <p:nvPr/>
        </p:nvSpPr>
        <p:spPr>
          <a:xfrm>
            <a:off x="4737768" y="5291528"/>
            <a:ext cx="1838528" cy="135214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9912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4F0E1795-784F-4CD9-8561-8549264F88E8}"/>
              </a:ext>
            </a:extLst>
          </p:cNvPr>
          <p:cNvSpPr txBox="1"/>
          <p:nvPr/>
        </p:nvSpPr>
        <p:spPr>
          <a:xfrm>
            <a:off x="4554266" y="1302553"/>
            <a:ext cx="34336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Capitolo 7</a:t>
            </a:r>
          </a:p>
          <a:p>
            <a:r>
              <a:rPr lang="it-IT" sz="2400" dirty="0"/>
              <a:t>Purtroppo la lenza si impiglia nel motore della barchetta del giovane pescatore e si spezza!</a:t>
            </a:r>
          </a:p>
          <a:p>
            <a:endParaRPr lang="it-IT" sz="2400" dirty="0"/>
          </a:p>
          <a:p>
            <a:r>
              <a:rPr lang="it-IT" sz="2400" dirty="0"/>
              <a:t>Oggi niente pesce!</a:t>
            </a:r>
          </a:p>
        </p:txBody>
      </p:sp>
      <p:sp>
        <p:nvSpPr>
          <p:cNvPr id="2" name="Pulsante di azione: Home 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1D3A39A5-6A0A-4A6A-B490-D30773D03771}"/>
              </a:ext>
            </a:extLst>
          </p:cNvPr>
          <p:cNvSpPr/>
          <p:nvPr/>
        </p:nvSpPr>
        <p:spPr>
          <a:xfrm>
            <a:off x="5176736" y="4203302"/>
            <a:ext cx="1838528" cy="135214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92707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440</Words>
  <Application>Microsoft Office PowerPoint</Application>
  <PresentationFormat>Widescreen</PresentationFormat>
  <Paragraphs>49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Utente</cp:lastModifiedBy>
  <cp:revision>25</cp:revision>
  <dcterms:created xsi:type="dcterms:W3CDTF">2019-01-30T14:23:22Z</dcterms:created>
  <dcterms:modified xsi:type="dcterms:W3CDTF">2019-04-08T10:50:10Z</dcterms:modified>
</cp:coreProperties>
</file>